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15" r:id="rId4"/>
    <p:sldId id="317" r:id="rId5"/>
    <p:sldId id="319" r:id="rId6"/>
    <p:sldId id="321" r:id="rId7"/>
    <p:sldId id="322" r:id="rId8"/>
    <p:sldId id="324" r:id="rId9"/>
    <p:sldId id="325" r:id="rId10"/>
    <p:sldId id="326" r:id="rId11"/>
    <p:sldId id="327" r:id="rId12"/>
    <p:sldId id="258" r:id="rId13"/>
    <p:sldId id="259" r:id="rId14"/>
    <p:sldId id="283" r:id="rId15"/>
    <p:sldId id="284" r:id="rId16"/>
    <p:sldId id="285" r:id="rId17"/>
    <p:sldId id="260" r:id="rId18"/>
    <p:sldId id="261" r:id="rId19"/>
    <p:sldId id="263" r:id="rId20"/>
    <p:sldId id="286" r:id="rId21"/>
    <p:sldId id="264" r:id="rId22"/>
    <p:sldId id="265" r:id="rId23"/>
    <p:sldId id="271" r:id="rId24"/>
    <p:sldId id="276" r:id="rId25"/>
    <p:sldId id="272" r:id="rId26"/>
    <p:sldId id="273" r:id="rId27"/>
    <p:sldId id="277" r:id="rId28"/>
    <p:sldId id="280" r:id="rId29"/>
    <p:sldId id="281" r:id="rId30"/>
    <p:sldId id="282" r:id="rId31"/>
    <p:sldId id="299" r:id="rId32"/>
    <p:sldId id="300" r:id="rId33"/>
    <p:sldId id="301" r:id="rId34"/>
    <p:sldId id="302" r:id="rId35"/>
    <p:sldId id="303" r:id="rId36"/>
    <p:sldId id="275" r:id="rId37"/>
    <p:sldId id="289" r:id="rId38"/>
    <p:sldId id="293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50" y="-13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10/6/2016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1" r:id="rId28"/>
    <p:sldLayoutId id="2147483682" r:id="rId29"/>
    <p:sldLayoutId id="2147483683" r:id="rId30"/>
    <p:sldLayoutId id="2147483684" r:id="rId3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Soft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smtClean="0"/>
              <a:t>dr Đorđe Obradović</a:t>
            </a:r>
          </a:p>
          <a:p>
            <a:r>
              <a:rPr lang="sr-Latn-RS" smtClean="0"/>
              <a:t>dr Vuk Malbaša</a:t>
            </a:r>
            <a:endParaRPr lang="en-US" smtClean="0"/>
          </a:p>
          <a:p>
            <a:r>
              <a:rPr lang="en-US" smtClean="0"/>
              <a:t>#</a:t>
            </a:r>
            <a:r>
              <a:rPr lang="sr-Latn-RS" smtClean="0"/>
              <a:t>5</a:t>
            </a:r>
            <a:endParaRPr lang="sr-Latn-R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1393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304800" y="2546121"/>
            <a:ext cx="73152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void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addPoint(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x,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y)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maxTheta-1; t++)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 = ((x - centerX) * cosCache[t]) + 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((y - centerY) * sinCache[t]);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r += houghHeight;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(r &lt; 0 || r &gt;= doubleHeight)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continue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houghArray[t, (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)r]++;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numPoints++;</a:t>
            </a:r>
            <a:endParaRPr kumimoji="0" lang="sr-Latn-R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228600" y="175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r>
              <a:rPr lang="sr-Latn-RS" sz="2400" kern="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(korak 1): kreiranje </a:t>
            </a:r>
            <a:r>
              <a:rPr lang="sr-Latn-RS" sz="2400" kern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prostora</a:t>
            </a:r>
            <a:endParaRPr kumimoji="0" lang="sr-Latn-R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228600" y="175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r>
              <a:rPr lang="sr-Latn-RS" sz="2400" kern="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(korak 2): traženje lokalnih i </a:t>
            </a:r>
            <a:r>
              <a:rPr lang="sr-Latn-RS" sz="2400" kern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globalnog </a:t>
            </a:r>
            <a:r>
              <a:rPr lang="sr-Latn-RS" sz="2400" kern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maksimuma</a:t>
            </a:r>
            <a:endParaRPr kumimoji="0" lang="sr-Latn-R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609600" y="2840397"/>
            <a:ext cx="59436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HoughLine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maxLine =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null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max =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.MinValue;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maxTheta; t++)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 = 0; r &lt; doubleHeight; r++)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(houghArray[t, r] &gt; max)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max = houghArray[t, r];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theta = t * thetaStep; 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maxLine =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HoughLine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(theta, r);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smtClean="0"/>
              <a:t>Detekcija krugova</a:t>
            </a:r>
          </a:p>
          <a:p>
            <a:pPr lvl="1">
              <a:defRPr/>
            </a:pPr>
            <a:r>
              <a:rPr lang="sr-Latn-RS" smtClean="0"/>
              <a:t>Treba odrediti parametre kruga(ova) na osnovu skupa tačaka.</a:t>
            </a:r>
          </a:p>
          <a:p>
            <a:pPr lvl="1">
              <a:defRPr/>
            </a:pPr>
            <a:r>
              <a:rPr lang="sr-Latn-RS" smtClean="0"/>
              <a:t>Model kružnice opisan je parametrima:</a:t>
            </a:r>
          </a:p>
          <a:p>
            <a:pPr lvl="2">
              <a:defRPr/>
            </a:pPr>
            <a:r>
              <a:rPr lang="sr-Latn-RS" smtClean="0"/>
              <a:t>centar (a, b)</a:t>
            </a:r>
          </a:p>
          <a:p>
            <a:pPr lvl="2">
              <a:defRPr/>
            </a:pPr>
            <a:r>
              <a:rPr lang="sr-Latn-RS" smtClean="0"/>
              <a:t>poluprečnik R</a:t>
            </a:r>
          </a:p>
          <a:p>
            <a:pPr lvl="1">
              <a:defRPr/>
            </a:pPr>
            <a:r>
              <a:rPr lang="sr-Latn-RS" smtClean="0"/>
              <a:t>Za svaki piksel u slici</a:t>
            </a:r>
            <a:br>
              <a:rPr lang="sr-Latn-RS" smtClean="0"/>
            </a:br>
            <a:r>
              <a:rPr lang="sr-Latn-RS" smtClean="0"/>
              <a:t>ako je osvetljen napravi</a:t>
            </a:r>
            <a:br>
              <a:rPr lang="sr-Latn-RS" smtClean="0"/>
            </a:br>
            <a:r>
              <a:rPr lang="sr-Latn-RS" smtClean="0"/>
              <a:t>krug u parametarskom </a:t>
            </a:r>
            <a:br>
              <a:rPr lang="sr-Latn-RS" smtClean="0"/>
            </a:br>
            <a:r>
              <a:rPr lang="sr-Latn-RS" smtClean="0"/>
              <a:t>prostoru</a:t>
            </a:r>
          </a:p>
          <a:p>
            <a:pPr lvl="1">
              <a:defRPr/>
            </a:pPr>
            <a:r>
              <a:rPr lang="sr-Latn-RS" smtClean="0"/>
              <a:t>Ako fiksiramo radijus</a:t>
            </a:r>
            <a:br>
              <a:rPr lang="sr-Latn-RS" smtClean="0"/>
            </a:br>
            <a:r>
              <a:rPr lang="sr-Latn-RS" smtClean="0"/>
              <a:t>pravimo problem 2D</a:t>
            </a:r>
            <a:endParaRPr lang="sr-Latn-R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995" y="3323104"/>
            <a:ext cx="4614862" cy="35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krugova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995" y="3323104"/>
            <a:ext cx="4614862" cy="35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58938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Svaka tačka (x,y) koja pripada kružnici </a:t>
            </a:r>
            <a:b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(a, b, R) može se predstaviti jednačinama: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Za fiksno R možemo predstaviti problem slikom</a:t>
            </a:r>
            <a:endParaRPr kumimoji="0" lang="sr-Latn-R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267200"/>
            <a:ext cx="3276600" cy="619125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8213" y="5029200"/>
            <a:ext cx="3228975" cy="61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Za razliku od detekcije linija gde je prostor transformacije bi 2D 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Hough prostor za detekciju krugova je 3D</a:t>
            </a:r>
          </a:p>
          <a:p>
            <a:pPr lvl="2" eaLnBrk="1" hangingPunct="1"/>
            <a:r>
              <a:rPr lang="sr-Latn-RS" dirty="0" smtClean="0"/>
              <a:t>Fiksirati R pa svesti problem na 2D</a:t>
            </a:r>
          </a:p>
          <a:p>
            <a:pPr lvl="2" eaLnBrk="1" hangingPunct="1"/>
            <a:r>
              <a:rPr lang="sr-Latn-RS" dirty="0" smtClean="0"/>
              <a:t>Kontrolisano menjati R u nekom rasponu pa problem svesti na 2.5D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Ako fiksiramo R problem možemo ilustrovati sledećim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95600"/>
            <a:ext cx="62103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5257800"/>
            <a:ext cx="257175" cy="619125"/>
          </a:xfrm>
          <a:prstGeom prst="rect">
            <a:avLst/>
          </a:prstGeom>
          <a:noFill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895600"/>
            <a:ext cx="266700" cy="619125"/>
          </a:xfrm>
          <a:prstGeom prst="rect">
            <a:avLst/>
          </a:prstGeom>
          <a:noFill/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5334000"/>
            <a:ext cx="266700" cy="619125"/>
          </a:xfrm>
          <a:prstGeom prst="rect">
            <a:avLst/>
          </a:prstGeom>
          <a:noFill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2895600"/>
            <a:ext cx="257175" cy="619125"/>
          </a:xfrm>
          <a:prstGeom prst="rect">
            <a:avLst/>
          </a:prstGeom>
          <a:noFill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52600"/>
            <a:ext cx="62103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4038600"/>
            <a:ext cx="257175" cy="619125"/>
          </a:xfrm>
          <a:prstGeom prst="rect">
            <a:avLst/>
          </a:prstGeom>
          <a:noFill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676400"/>
            <a:ext cx="266700" cy="619125"/>
          </a:xfrm>
          <a:prstGeom prst="rect">
            <a:avLst/>
          </a:prstGeom>
          <a:noFill/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4038600"/>
            <a:ext cx="266700" cy="619125"/>
          </a:xfrm>
          <a:prstGeom prst="rect">
            <a:avLst/>
          </a:prstGeom>
          <a:noFill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1752600"/>
            <a:ext cx="257175" cy="619125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257800"/>
            <a:ext cx="3276600" cy="619125"/>
          </a:xfrm>
          <a:prstGeom prst="rect">
            <a:avLst/>
          </a:prstGeom>
          <a:noFill/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943600"/>
            <a:ext cx="3228975" cy="619125"/>
          </a:xfrm>
          <a:prstGeom prst="rect">
            <a:avLst/>
          </a:prstGeom>
          <a:noFill/>
        </p:spPr>
      </p:pic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5257800"/>
            <a:ext cx="3276600" cy="619125"/>
          </a:xfrm>
          <a:prstGeom prst="rect">
            <a:avLst/>
          </a:prstGeom>
          <a:noFill/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5867400"/>
            <a:ext cx="3228975" cy="619125"/>
          </a:xfrm>
          <a:prstGeom prst="rect">
            <a:avLst/>
          </a:prstGeom>
          <a:noFill/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57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sr-Latn-RS" sz="2100" dirty="0" smtClean="0"/>
              <a:t>Kružnica je predstavljena crvenom linijom.</a:t>
            </a:r>
          </a:p>
          <a:p>
            <a:pPr>
              <a:spcBef>
                <a:spcPts val="0"/>
              </a:spcBef>
            </a:pPr>
            <a:r>
              <a:rPr lang="sr-Latn-RS" sz="2100" dirty="0" smtClean="0"/>
              <a:t>Poznatog je prečnika, pa je problem 2D.</a:t>
            </a:r>
          </a:p>
          <a:p>
            <a:pPr>
              <a:spcBef>
                <a:spcPts val="0"/>
              </a:spcBef>
            </a:pPr>
            <a:r>
              <a:rPr lang="sr-Latn-RS" sz="2100" dirty="0" smtClean="0"/>
              <a:t>4 Tačke na kružnici su osvetljene</a:t>
            </a:r>
          </a:p>
          <a:p>
            <a:pPr>
              <a:spcBef>
                <a:spcPts val="0"/>
              </a:spcBef>
            </a:pPr>
            <a:r>
              <a:rPr lang="sr-Latn-RS" sz="2100" dirty="0" smtClean="0"/>
              <a:t>Za svaku tacku opišiom sve kružnice kojima ona može pripadati u parametarskom prostoru. Vredsnosti se akumuliraju.</a:t>
            </a:r>
          </a:p>
          <a:p>
            <a:pPr>
              <a:spcBef>
                <a:spcPts val="0"/>
              </a:spcBef>
            </a:pPr>
            <a:r>
              <a:rPr lang="sr-Latn-RS" sz="2100" dirty="0" smtClean="0"/>
              <a:t>Maksimum u parametarskom prostoru je verovatni centar.</a:t>
            </a:r>
          </a:p>
        </p:txBody>
      </p:sp>
      <p:pic>
        <p:nvPicPr>
          <p:cNvPr id="1026" name="Picture 2" descr="Circle Hough transform of four points on a circ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3667167"/>
            <a:ext cx="6981825" cy="31273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057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sr-Latn-RS" sz="2100" dirty="0" smtClean="0"/>
              <a:t>Primer sa više kružnica</a:t>
            </a:r>
            <a:endParaRPr lang="en-US" sz="2100" dirty="0"/>
          </a:p>
        </p:txBody>
      </p:sp>
      <p:pic>
        <p:nvPicPr>
          <p:cNvPr id="20482" name="Picture 2" descr="Fig 4: Circle Hough transform of four points on 3 circles"/>
          <p:cNvPicPr>
            <a:picLocks noChangeAspect="1" noChangeArrowheads="1"/>
          </p:cNvPicPr>
          <p:nvPr/>
        </p:nvPicPr>
        <p:blipFill>
          <a:blip r:embed="rId2" cstate="print"/>
          <a:srcRect l="5222" r="13195"/>
          <a:stretch>
            <a:fillRect/>
          </a:stretch>
        </p:blipFill>
        <p:spPr bwMode="auto">
          <a:xfrm>
            <a:off x="0" y="1752600"/>
            <a:ext cx="91440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658938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Za razliku od detekcije linija gde je prostor transformacije bi</a:t>
            </a:r>
            <a:r>
              <a:rPr lang="en-U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</a:t>
            </a:r>
            <a: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2D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sr-Latn-R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prostor za detekciju krugova je 3D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Fiksirati R pa svesti problem na 2D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Kontrolisano menjati R u nekom rasponu pa problem svesti na 2.5D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Transformacije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Reprezentacija znanja</a:t>
            </a:r>
          </a:p>
          <a:p>
            <a:pPr lvl="1"/>
            <a:r>
              <a:rPr lang="sr-Latn-RS" dirty="0" smtClean="0"/>
              <a:t>Pretvorićemo originalnu reprezentaciju u obliku slike u parametarski prostor.</a:t>
            </a:r>
          </a:p>
          <a:p>
            <a:pPr lvl="1"/>
            <a:r>
              <a:rPr lang="sr-Latn-RS" dirty="0" smtClean="0"/>
              <a:t>Ovakva transformacija olakšava rešavanje nekih problema.</a:t>
            </a:r>
          </a:p>
          <a:p>
            <a:r>
              <a:rPr lang="sr-Latn-RS" dirty="0" smtClean="0"/>
              <a:t>Primene</a:t>
            </a:r>
          </a:p>
          <a:p>
            <a:pPr lvl="1"/>
            <a:r>
              <a:rPr lang="sr-Latn-RS" dirty="0" smtClean="0"/>
              <a:t>Detekcija linija</a:t>
            </a:r>
          </a:p>
          <a:p>
            <a:pPr lvl="1"/>
            <a:r>
              <a:rPr lang="sr-Latn-RS" dirty="0" smtClean="0"/>
              <a:t>Detekcija krugova</a:t>
            </a:r>
          </a:p>
          <a:p>
            <a:pPr lvl="1"/>
            <a:r>
              <a:rPr lang="sr-Latn-RS" dirty="0" smtClean="0"/>
              <a:t>Detekcija složenih geometrijskih figura</a:t>
            </a:r>
          </a:p>
          <a:p>
            <a:r>
              <a:rPr lang="sr-Latn-RS" dirty="0" smtClean="0"/>
              <a:t>Ako želimo da kontrolišemo nesigurnost u modelu i merenjima onda postoji fuzzy Hough transformacija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8916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510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8916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510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8916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510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8916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510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457200" y="2743200"/>
            <a:ext cx="86106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void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addPoint(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x,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y)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r=rMin; r&lt;rMax; r++){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maxTheta; t++)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{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 = x - r * cosCache[t];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b = y - r * sinCache[t];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houghArray[(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)b + rMax,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)a + rMax,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)r-rMin]++;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}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}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numPoints++;</a:t>
            </a:r>
            <a:endParaRPr lang="sr-Latn-RS" sz="1050" smtClean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1693862"/>
          </a:xfrm>
        </p:spPr>
        <p:txBody>
          <a:bodyPr/>
          <a:lstStyle/>
          <a:p>
            <a:pPr lvl="1" eaLnBrk="1" hangingPunct="1">
              <a:buNone/>
            </a:pPr>
            <a:r>
              <a:rPr lang="sr-Latn-RS" dirty="0" smtClean="0"/>
              <a:t>Korak 1: Za svaku crnu tačku sa digitalne slike pozvati funkciju: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000" y="5621338"/>
            <a:ext cx="8229600" cy="93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Korak 2: Proaći sve vrhove ili lokalne maksimume u Hough prostoru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4568761" cy="342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00200"/>
            <a:ext cx="4568761" cy="342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3428784"/>
            <a:ext cx="4568761" cy="342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00200"/>
            <a:ext cx="6700837" cy="5022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81000" y="1524000"/>
            <a:ext cx="800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krugova</a:t>
            </a:r>
          </a:p>
          <a:p>
            <a:r>
              <a:rPr lang="sr-Latn-RS" sz="2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Primer, prebacimo sliku u boji u sliku nijansi sive, pa zatim nadjimo threshold da bi pretvorili u crno belu sliku</a:t>
            </a:r>
            <a:endParaRPr lang="sr-Latn-RS" sz="22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1483" y="2819400"/>
            <a:ext cx="4662517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67025"/>
            <a:ext cx="45365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4992" t="10730" r="27538"/>
          <a:stretch>
            <a:fillRect/>
          </a:stretch>
        </p:blipFill>
        <p:spPr bwMode="auto">
          <a:xfrm>
            <a:off x="3695700" y="4876800"/>
            <a:ext cx="1752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4925" y="1104900"/>
            <a:ext cx="3586241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3924300"/>
            <a:ext cx="3586241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525" y="3924300"/>
            <a:ext cx="3586241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525" y="1181100"/>
            <a:ext cx="3586241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29020" y="6248400"/>
            <a:ext cx="748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Prosti thresholding ne funkcioniše kada pozadina i osvetljenje nije ujednačeno.</a:t>
            </a:r>
            <a:endParaRPr lang="sr-Latn-R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r-Latn-RS"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Slika u boji -&gt; segmentacija u odnosu na neku narandžastu boju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12821"/>
            <a:ext cx="3422848" cy="258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132" y="2563432"/>
            <a:ext cx="302433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7143" t="23519"/>
          <a:stretch>
            <a:fillRect/>
          </a:stretch>
        </p:blipFill>
        <p:spPr bwMode="auto">
          <a:xfrm>
            <a:off x="606524" y="4928088"/>
            <a:ext cx="3124200" cy="192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8386" y="5569879"/>
            <a:ext cx="330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Kako da izračunamo koji deo slike</a:t>
            </a:r>
            <a:br>
              <a:rPr lang="sr-Latn-RS" dirty="0" smtClean="0"/>
            </a:br>
            <a:r>
              <a:rPr lang="sr-Latn-RS" dirty="0" smtClean="0"/>
              <a:t>ima narandžastu boju?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33400" y="1524000"/>
            <a:ext cx="5791200" cy="457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Šta je narandžasta boja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</a:t>
            </a:r>
            <a:r>
              <a:rPr kumimoji="0" lang="sr-Latn-RS" sz="4400" b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transformacija</a:t>
            </a:r>
            <a:endParaRPr kumimoji="0" lang="sr-Latn-RS" sz="4400" b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35476" t="24848" r="33221" b="33739"/>
          <a:stretch>
            <a:fillRect/>
          </a:stretch>
        </p:blipFill>
        <p:spPr bwMode="auto">
          <a:xfrm>
            <a:off x="1066254" y="2667000"/>
            <a:ext cx="1651488" cy="165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7143" t="3175"/>
          <a:stretch>
            <a:fillRect/>
          </a:stretch>
        </p:blipFill>
        <p:spPr bwMode="auto">
          <a:xfrm>
            <a:off x="685800" y="4495800"/>
            <a:ext cx="263078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0" name="Straight Arrow Connector 29"/>
          <p:cNvCxnSpPr/>
          <p:nvPr/>
        </p:nvCxnSpPr>
        <p:spPr>
          <a:xfrm flipV="1">
            <a:off x="3657600" y="2362200"/>
            <a:ext cx="2133600" cy="175260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657600" y="4038600"/>
            <a:ext cx="2133600" cy="30480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38" idx="1"/>
          </p:cNvCxnSpPr>
          <p:nvPr/>
        </p:nvCxnSpPr>
        <p:spPr>
          <a:xfrm>
            <a:off x="3657600" y="4572000"/>
            <a:ext cx="2460187" cy="62796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19800" y="1828800"/>
            <a:ext cx="3238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Koristimo predzanje da </a:t>
            </a:r>
            <a:br>
              <a:rPr lang="sr-Latn-RS" dirty="0" smtClean="0"/>
            </a:br>
            <a:r>
              <a:rPr lang="sr-Latn-RS" dirty="0" smtClean="0"/>
              <a:t>precizno definišemo raspon boja</a:t>
            </a:r>
            <a:br>
              <a:rPr lang="sr-Latn-RS" dirty="0" smtClean="0"/>
            </a:br>
            <a:r>
              <a:rPr lang="sr-Latn-RS" dirty="0" smtClean="0"/>
              <a:t>koje su narandžasta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905806" y="3657600"/>
            <a:ext cx="299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Otkrijemo liniju koja razdvaja</a:t>
            </a:r>
            <a:br>
              <a:rPr lang="sr-Latn-RS" dirty="0" smtClean="0"/>
            </a:br>
            <a:r>
              <a:rPr lang="sr-Latn-RS" dirty="0" smtClean="0"/>
              <a:t>narandžaste piksele od ostalih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17787" y="4876800"/>
            <a:ext cx="3026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Napravimo naivni Bajes model</a:t>
            </a:r>
            <a:br>
              <a:rPr lang="sr-Latn-RS" dirty="0" smtClean="0"/>
            </a:br>
            <a:r>
              <a:rPr lang="sr-Latn-RS" dirty="0" smtClean="0"/>
              <a:t>narandžaste boje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657600" y="4800600"/>
            <a:ext cx="2383987" cy="108516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17787" y="57150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58257"/>
            <a:ext cx="4114800" cy="1313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r-Latn-RS" sz="2000" smtClean="0"/>
              <a:t>Prost primer</a:t>
            </a:r>
          </a:p>
          <a:p>
            <a:pPr>
              <a:buNone/>
            </a:pPr>
            <a:r>
              <a:rPr lang="sr-Latn-RS" sz="2000" smtClean="0">
                <a:latin typeface="Consolas" pitchFamily="49" charset="0"/>
              </a:rPr>
              <a:t>ig2 = i(:,:,1)+i(:,:,2)/2;</a:t>
            </a:r>
          </a:p>
          <a:p>
            <a:pPr>
              <a:buNone/>
            </a:pPr>
            <a:r>
              <a:rPr lang="sr-Latn-RS" sz="2000" smtClean="0">
                <a:latin typeface="Consolas" pitchFamily="49" charset="0"/>
              </a:rPr>
              <a:t>imshow(ig2&gt;0.55)</a:t>
            </a:r>
          </a:p>
          <a:p>
            <a:pPr>
              <a:buNone/>
            </a:pPr>
            <a:endParaRPr lang="sr-Latn-RS" sz="2000" smtClean="0">
              <a:latin typeface="Consolas" pitchFamily="49" charset="0"/>
            </a:endParaRPr>
          </a:p>
          <a:p>
            <a:pPr>
              <a:buNone/>
            </a:pPr>
            <a:endParaRPr lang="sr-Latn-RS" sz="2000" smtClean="0">
              <a:latin typeface="Consolas" pitchFamily="49" charset="0"/>
            </a:endParaRPr>
          </a:p>
          <a:p>
            <a:pPr>
              <a:buNone/>
            </a:pPr>
            <a:endParaRPr lang="sr-Latn-RS" sz="2000" smtClean="0">
              <a:latin typeface="Consolas" pitchFamily="49" charset="0"/>
            </a:endParaRPr>
          </a:p>
          <a:p>
            <a:pPr>
              <a:buNone/>
            </a:pPr>
            <a:endParaRPr lang="sr-Latn-RS" sz="2000">
              <a:latin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687" r="6250"/>
          <a:stretch>
            <a:fillRect/>
          </a:stretch>
        </p:blipFill>
        <p:spPr bwMode="auto">
          <a:xfrm>
            <a:off x="190500" y="3124200"/>
            <a:ext cx="4343400" cy="354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</a:t>
            </a:r>
            <a:r>
              <a:rPr kumimoji="0" lang="sr-Latn-RS" sz="4400" b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transformacija</a:t>
            </a:r>
            <a:endParaRPr kumimoji="0" lang="sr-Latn-RS" sz="4400" b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6747" y="1658257"/>
            <a:ext cx="4343400" cy="123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Prost primer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ig2 = i(:,:,1)*0.8&gt;i(:,:,2);</a:t>
            </a:r>
            <a:endParaRPr kumimoji="0" lang="sr-Latn-RS" sz="2000" b="0" i="0" u="none" strike="noStrike" kern="1200" cap="none" spc="0" normalizeH="0" baseline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imshow(ig2&gt;0.75)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895" r="6565"/>
          <a:stretch>
            <a:fillRect/>
          </a:stretch>
        </p:blipFill>
        <p:spPr bwMode="auto">
          <a:xfrm>
            <a:off x="4788477" y="3157537"/>
            <a:ext cx="4038600" cy="33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088976"/>
            <a:ext cx="6553200" cy="476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n-NO" dirty="0" smtClean="0">
                <a:latin typeface="Consolas" pitchFamily="49" charset="0"/>
              </a:rPr>
              <a:t>ig2 = i(:,:,1)*0.9-0.1&gt; i(:,:,2);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</a:t>
            </a:r>
            <a:r>
              <a:rPr kumimoji="0" lang="sr-Latn-RS" sz="4400" b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transformacija</a:t>
            </a:r>
            <a:endParaRPr kumimoji="0" lang="sr-Latn-RS" sz="4400" b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</a:t>
            </a:r>
            <a:r>
              <a:rPr kumimoji="0" lang="sr-Latn-RS" sz="4400" b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transformacija</a:t>
            </a:r>
            <a:endParaRPr kumimoji="0" lang="sr-Latn-RS" sz="4400" b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219200"/>
            <a:ext cx="77483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Algoritam za izdvajanje oblika sa slike:</a:t>
            </a:r>
          </a:p>
          <a:p>
            <a:pPr lvl="1"/>
            <a:r>
              <a:rPr lang="sr-Latn-RS" smtClean="0"/>
              <a:t>linije</a:t>
            </a:r>
          </a:p>
          <a:p>
            <a:pPr lvl="1"/>
            <a:r>
              <a:rPr lang="sr-Latn-RS" smtClean="0"/>
              <a:t>krugovi</a:t>
            </a:r>
          </a:p>
          <a:p>
            <a:pPr lvl="1"/>
            <a:r>
              <a:rPr lang="sr-Latn-RS" smtClean="0"/>
              <a:t>proizvoljni drugi oblici</a:t>
            </a:r>
          </a:p>
          <a:p>
            <a:r>
              <a:rPr lang="sr-Latn-RS" smtClean="0"/>
              <a:t>Koristi se kao tehnika u</a:t>
            </a:r>
          </a:p>
          <a:p>
            <a:pPr lvl="1"/>
            <a:r>
              <a:rPr lang="sr-Latn-RS" smtClean="0"/>
              <a:t>analizi slike</a:t>
            </a:r>
          </a:p>
          <a:p>
            <a:pPr lvl="1"/>
            <a:r>
              <a:rPr lang="sr-Latn-RS" smtClean="0"/>
              <a:t>digitalnoj obradi slika</a:t>
            </a:r>
          </a:p>
          <a:p>
            <a:pPr lvl="1"/>
            <a:r>
              <a:rPr lang="sr-Latn-RS" smtClean="0"/>
              <a:t>computer vision</a:t>
            </a:r>
          </a:p>
          <a:p>
            <a:endParaRPr lang="sr-Latn-R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/>
            </a:r>
            <a:b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8333" t="25623" r="6250" b="4201"/>
          <a:stretch>
            <a:fillRect/>
          </a:stretch>
        </p:blipFill>
        <p:spPr bwMode="auto">
          <a:xfrm>
            <a:off x="1" y="2087136"/>
            <a:ext cx="9144000" cy="423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Originalna slika kao funkcija</a:t>
            </a:r>
            <a:endParaRPr kumimoji="0" lang="sr-Latn-RS" sz="4400" b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447800"/>
            <a:ext cx="563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400" dirty="0" smtClean="0">
                <a:latin typeface="Consolas" pitchFamily="49" charset="0"/>
              </a:rPr>
              <a:t>ig2 = i(:,:,1)*0.9-0.1-i(:,:,2);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3581400" cy="27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auto">
          <a:xfrm>
            <a:off x="4504665" y="22860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>
            <a:lum bright="37000"/>
          </a:blip>
          <a:srcRect/>
          <a:stretch>
            <a:fillRect/>
          </a:stretch>
        </p:blipFill>
        <p:spPr bwMode="auto">
          <a:xfrm>
            <a:off x="4495800" y="4495800"/>
            <a:ext cx="43499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>
            <a:lum bright="32000"/>
          </a:blip>
          <a:srcRect/>
          <a:stretch>
            <a:fillRect/>
          </a:stretch>
        </p:blipFill>
        <p:spPr bwMode="auto">
          <a:xfrm>
            <a:off x="145856" y="44958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954111" y="1559415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Digitalna slika sa </a:t>
            </a:r>
            <a:b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izdvojenim ivicama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40311" y="1697914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Slike hough prostora za različite R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1" algn="ctr">
              <a:spcBef>
                <a:spcPct val="0"/>
              </a:spcBef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r-Latn-RS">
              <a:latin typeface="Comic Sans MS" pitchFamily="66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28600" y="3204117"/>
            <a:ext cx="8610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void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addPoint(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x,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y)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r=rMin; r&lt;rMax; r++){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maxTheta; t++)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{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 = x - r * cosCache[t];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b = y - r * sinCache[t];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houghArray[(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)b + rMax, 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)a + rMax, (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)r-rMin]++;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}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}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numPoints++;</a:t>
            </a:r>
            <a:endParaRPr lang="sr-Latn-RS" sz="1600" smtClean="0">
              <a:latin typeface="Consolas" pitchFamily="49" charset="0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1693862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sr-Latn-RS" dirty="0" smtClean="0"/>
              <a:t>Detekcija krugova</a:t>
            </a:r>
            <a:r>
              <a:rPr lang="en-US" dirty="0" smtClean="0"/>
              <a:t>:</a:t>
            </a:r>
            <a:r>
              <a:rPr lang="sr-Latn-RS" dirty="0" smtClean="0"/>
              <a:t> algoritam</a:t>
            </a:r>
          </a:p>
          <a:p>
            <a:pPr lvl="1" eaLnBrk="1" hangingPunct="1">
              <a:buNone/>
            </a:pPr>
            <a:r>
              <a:rPr lang="sr-Latn-RS" dirty="0" smtClean="0"/>
              <a:t>Korak</a:t>
            </a:r>
            <a:r>
              <a:rPr lang="en-US" dirty="0" smtClean="0"/>
              <a:t> </a:t>
            </a:r>
            <a:r>
              <a:rPr lang="sr-Latn-RS" dirty="0" smtClean="0"/>
              <a:t>1: Za svaku crnu tačku sa digitalne slike pozvati funkciju: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sz="4400" dirty="0" smtClean="0"/>
              <a:t>Hough transformacija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3657600" y="1371600"/>
            <a:ext cx="5334000" cy="261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sr-Latn-R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4048" y="18288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krugova</a:t>
            </a:r>
            <a:r>
              <a:rPr lang="sr-Latn-RS" sz="2400" kern="0" noProof="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algoritam</a:t>
            </a:r>
            <a:endParaRPr kumimoji="0" lang="sr-Latn-R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Korak 2: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sr-Latn-RS" sz="2400" kern="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Pronaći sve “VRHOVE” ili maksimume u </a:t>
            </a:r>
            <a:b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prostoru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sr-Latn-R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982" y="4191000"/>
            <a:ext cx="6954037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Hough prostor parametara za fiksni radijus</a:t>
            </a:r>
            <a:endParaRPr lang="sr-Latn-R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34000"/>
          </a:blip>
          <a:srcRect/>
          <a:stretch>
            <a:fillRect/>
          </a:stretch>
        </p:blipFill>
        <p:spPr bwMode="auto">
          <a:xfrm>
            <a:off x="609600" y="2362200"/>
            <a:ext cx="823382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Hough 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Originalna digitalna slika sa izdvojenim ivicama.</a:t>
            </a:r>
            <a:endParaRPr lang="sr-Latn-R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819400"/>
            <a:ext cx="534299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52400" y="1143000"/>
            <a:ext cx="8115300" cy="5562600"/>
            <a:chOff x="342900" y="1143000"/>
            <a:chExt cx="8115300" cy="556260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14966" y="2058341"/>
              <a:ext cx="2419469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27265" b="18868"/>
            <a:stretch>
              <a:fillRect/>
            </a:stretch>
          </p:blipFill>
          <p:spPr bwMode="auto">
            <a:xfrm>
              <a:off x="342900" y="1143000"/>
              <a:ext cx="38862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3077" r="23077"/>
            <a:stretch>
              <a:fillRect/>
            </a:stretch>
          </p:blipFill>
          <p:spPr bwMode="auto">
            <a:xfrm>
              <a:off x="5791200" y="4276207"/>
              <a:ext cx="2667000" cy="2429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66800" y="4687241"/>
              <a:ext cx="4191000" cy="1607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6" name="TextBox 25"/>
          <p:cNvSpPr txBox="1"/>
          <p:nvPr/>
        </p:nvSpPr>
        <p:spPr>
          <a:xfrm>
            <a:off x="2362200" y="13716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 Maksimalna vrednost u Hough prostoru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</a:t>
            </a:r>
            <a:r>
              <a:rPr kumimoji="0" lang="sr-Latn-RS" sz="4400" b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transformacija</a:t>
            </a:r>
            <a:endParaRPr kumimoji="0" lang="sr-Latn-RS" sz="4400" b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r-Latn-RS">
              <a:latin typeface="Comic Sans MS" pitchFamily="66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5000" t="7864" r="25000" b="16790"/>
          <a:stretch>
            <a:fillRect/>
          </a:stretch>
        </p:blipFill>
        <p:spPr bwMode="auto">
          <a:xfrm>
            <a:off x="1257300" y="1223010"/>
            <a:ext cx="6629400" cy="563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Na koji način složeni oblik možemo da predstavimo kao  kombinacija jednostavnih oblika?</a:t>
            </a:r>
          </a:p>
          <a:p>
            <a:pPr lvl="1" eaLnBrk="1" hangingPunct="1"/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Na koji način efikasno da napravimo dekopoziciju slike?</a:t>
            </a:r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Koja osnovna svojstva slike koristimo za dekompoziciju?</a:t>
            </a:r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/>
            <a:endParaRPr lang="sr-Latn-R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Dekompozicija digitalne slike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sr-Latn-RS" dirty="0" smtClean="0"/>
              <a:t>Aproksimacije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endParaRPr lang="sr-Latn-R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Baza osnovnih oblika:</a:t>
            </a:r>
          </a:p>
          <a:p>
            <a:pPr lvl="1" eaLnBrk="1" hangingPunct="1">
              <a:buNone/>
            </a:pPr>
            <a:r>
              <a:rPr lang="sr-Latn-RS" dirty="0" smtClean="0"/>
              <a:t>	Korišćenjem osnovih</a:t>
            </a:r>
            <a:br>
              <a:rPr lang="sr-Latn-RS" dirty="0" smtClean="0"/>
            </a:br>
            <a:r>
              <a:rPr lang="sr-Latn-RS" dirty="0" smtClean="0"/>
              <a:t>oblika možemo kreirati</a:t>
            </a:r>
            <a:br>
              <a:rPr lang="sr-Latn-RS" dirty="0" smtClean="0"/>
            </a:br>
            <a:r>
              <a:rPr lang="sr-Latn-RS" dirty="0" smtClean="0"/>
              <a:t>komplikovanije oblike</a:t>
            </a:r>
            <a:br>
              <a:rPr lang="sr-Latn-RS" dirty="0" smtClean="0"/>
            </a:br>
            <a:r>
              <a:rPr lang="sr-Latn-RS" i="1" dirty="0" smtClean="0"/>
              <a:t>automatiski</a:t>
            </a:r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/>
            <a:endParaRPr lang="sr-Latn-RS" dirty="0" smtClean="0"/>
          </a:p>
          <a:p>
            <a:pPr lvl="1" eaLnBrk="1" hangingPunct="1"/>
            <a:endParaRPr lang="sr-Latn-RS" dirty="0" smtClean="0"/>
          </a:p>
          <a:p>
            <a:pPr lvl="1" eaLnBrk="1" hangingPunct="1"/>
            <a:endParaRPr lang="sr-Latn-RS" dirty="0" smtClean="0"/>
          </a:p>
        </p:txBody>
      </p:sp>
      <p:pic>
        <p:nvPicPr>
          <p:cNvPr id="50178" name="Picture 2" descr="http://www.wavelet.org/tutorial/gifs/haa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905000"/>
            <a:ext cx="3400425" cy="4362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95400" y="5600700"/>
            <a:ext cx="6858000" cy="369332"/>
            <a:chOff x="1295400" y="5600700"/>
            <a:chExt cx="6858000" cy="369332"/>
          </a:xfrm>
        </p:grpSpPr>
        <p:sp>
          <p:nvSpPr>
            <p:cNvPr id="7" name="Rectangle 6"/>
            <p:cNvSpPr/>
            <p:nvPr/>
          </p:nvSpPr>
          <p:spPr>
            <a:xfrm>
              <a:off x="1295400" y="5600700"/>
              <a:ext cx="3657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Prostor digitalne rasterske slike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76800" y="5600700"/>
              <a:ext cx="3276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r-Latn-RS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Parametarski prostor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553" y="1535896"/>
            <a:ext cx="6159047" cy="40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4114800" cy="32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86000"/>
            <a:ext cx="4319105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838200" y="5600700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Prostor digitalne rasterske slike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7800" y="56007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Parametarski prostor</a:t>
            </a: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8488" y="1828800"/>
            <a:ext cx="2867025" cy="476250"/>
          </a:xfrm>
          <a:prstGeom prst="rect">
            <a:avLst/>
          </a:prstGeom>
          <a:noFill/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76400"/>
            <a:ext cx="6248400" cy="472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1393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7487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600200"/>
            <a:ext cx="2518386" cy="190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6419850" cy="48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33400" y="64886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Slika šahovske table nakom izdvajanja ivica i segmentacije.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433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86200"/>
            <a:ext cx="633707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7010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80440"/>
            <a:ext cx="4929187" cy="370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Hough transformacija: </a:t>
            </a:r>
            <a:b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linija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932</Words>
  <Application>Microsoft Office PowerPoint</Application>
  <PresentationFormat>On-screen Show (4:3)</PresentationFormat>
  <Paragraphs>197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Soft computing</vt:lpstr>
      <vt:lpstr>Transformacije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Hough transformacija</vt:lpstr>
      <vt:lpstr>Slide 14</vt:lpstr>
      <vt:lpstr>Slide 15</vt:lpstr>
      <vt:lpstr>Slide 16</vt:lpstr>
      <vt:lpstr>Hough transformacija</vt:lpstr>
      <vt:lpstr>Hough transformacija</vt:lpstr>
      <vt:lpstr>Hough transformacija</vt:lpstr>
      <vt:lpstr>Slide 20</vt:lpstr>
      <vt:lpstr>Hough transformacija</vt:lpstr>
      <vt:lpstr>Hough transformacija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Hough transformacija</vt:lpstr>
      <vt:lpstr>Hough transformacija</vt:lpstr>
      <vt:lpstr>Hough transformacija</vt:lpstr>
      <vt:lpstr>Hough transformacija</vt:lpstr>
      <vt:lpstr>Slide 36</vt:lpstr>
      <vt:lpstr>Slide 37</vt:lpstr>
      <vt:lpstr>Slide 38</vt:lpstr>
      <vt:lpstr>Aproksimacije slike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312</cp:revision>
  <dcterms:created xsi:type="dcterms:W3CDTF">2016-08-24T12:39:54Z</dcterms:created>
  <dcterms:modified xsi:type="dcterms:W3CDTF">2016-10-06T06:55:56Z</dcterms:modified>
</cp:coreProperties>
</file>